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6" r:id="rId5"/>
    <p:sldId id="267" r:id="rId6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>
        <p:scale>
          <a:sx n="67" d="100"/>
          <a:sy n="67" d="100"/>
        </p:scale>
        <p:origin x="67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555CD-EA21-4B32-889F-77BBB99F5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6C2000-F9CC-47F9-9EDC-10EA0BD2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CCA4E-03A8-45E9-A3E1-1CD94470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055F-0464-4F34-8C16-735DA8E6FFB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47F58-F771-478D-981D-4A09325FC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27BD7-9448-45B2-A31D-F2ADF6B9C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B300-61BC-4730-9BF4-B0FDE3745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14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81E14-AF90-40E7-BC88-AE8F73F3D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B326BE-6905-4BC9-909F-148FBD09C1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4E24F-2240-4F53-B12E-6CB2C4277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055F-0464-4F34-8C16-735DA8E6FFB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B87A8-D3AB-47B8-B01C-5602E2E83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740F6-6EE3-429F-86B5-4666A4F8B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B300-61BC-4730-9BF4-B0FDE3745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89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E862B9-15DE-4AA7-B9F1-F7B2671A86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8F53CD-ACB4-47F0-96FB-D48B15E5D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99A98-B6F1-4609-A60E-3698426FC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055F-0464-4F34-8C16-735DA8E6FFB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077BF-E2F3-41B3-8DF7-C142DFECE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C0D49-BCB7-453F-93AA-E33546094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B300-61BC-4730-9BF4-B0FDE3745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21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EACC5-0842-41AB-93AB-485B3C04B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FEFDE-3ED2-401D-8E3E-A5247EEE6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33339-1051-4D52-97F1-ED4489805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055F-0464-4F34-8C16-735DA8E6FFB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40777-4DAB-449B-B9A2-0822A26EF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6052E-3318-4AA7-BE9F-6D0DB4618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B300-61BC-4730-9BF4-B0FDE3745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8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E4177-0C35-4425-A176-A0FC3A061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64F4C-DD75-4CF8-B9F9-B37E25047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63AD3-CE56-471A-8B55-23B4FC296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055F-0464-4F34-8C16-735DA8E6FFB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46376-457E-40C1-B25B-EB5611878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5FAFA-1A4F-4A56-91F8-6C7EE21BD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B300-61BC-4730-9BF4-B0FDE3745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70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18D6C-AE6F-46D9-A1DC-392EA4CD1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BADC9-80E8-45F5-9018-73A7F968F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074E5-BA39-4C78-8DFA-1B26DCF86B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ACE86A-EDEA-4282-97AE-6F3BFC203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055F-0464-4F34-8C16-735DA8E6FFB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6C48D-868E-490C-BA61-8B6E807AD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11F63-6796-436F-AE1E-0F7F7F242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B300-61BC-4730-9BF4-B0FDE3745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CD887-BDA1-412E-B5C6-441AAF30B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27386-00EF-4EF2-AABB-D51E074D1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68E8BC-7D46-4C36-BB98-B78F389931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EBD6AA-CCB6-4B85-91B1-96BE7E62BF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B50FBE-4735-4F5B-B806-51275FB3D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E6BF4A-ECF9-4A02-86D6-4AA3A00FE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055F-0464-4F34-8C16-735DA8E6FFB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269767-A6B4-4925-8410-D3455E33C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E77449-2101-46AE-9999-8802F9E38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B300-61BC-4730-9BF4-B0FDE3745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64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CC5F2-4AF6-407C-A61F-614D56E65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EEA80B-ECB3-414D-A4DA-257110ACA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055F-0464-4F34-8C16-735DA8E6FFB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4DFF33-C3BC-4B41-BFD1-191C16579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1E8D19-4B96-443E-A6C1-FC192D2E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B300-61BC-4730-9BF4-B0FDE3745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0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788A54-AC9C-4082-84C5-93FD05800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055F-0464-4F34-8C16-735DA8E6FFB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E3C1EF-4DF1-45EB-8AF1-2C25D36ED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EF6DC-0D77-47B0-AB65-92B963010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B300-61BC-4730-9BF4-B0FDE3745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6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A145A-95EA-410F-ACFD-91C8C1781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F13A1-1DB2-4E11-84F4-B6CAA9D89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0403AF-6510-45C1-BCF4-8725476E1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54D9D7-C99E-49DD-870F-C97A1F5B4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055F-0464-4F34-8C16-735DA8E6FFB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3E92F-A9C2-490E-AF95-8298539AF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7ACF39-1E02-42AF-8964-D1BCD7362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B300-61BC-4730-9BF4-B0FDE3745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09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7E4FD-3524-4928-A5CF-F41EC4C13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85CEAC-C70D-4B43-AE1C-0025F4E349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69A431-6178-4678-B3D4-4F40B7D05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09A6B1-098F-4A96-AAD7-CC3E0BD82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055F-0464-4F34-8C16-735DA8E6FFB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1B94FB-D8D0-45B3-91DA-E52659332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3B5D8-DDCA-4E54-AF72-FC656E9E4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B300-61BC-4730-9BF4-B0FDE3745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65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7950DB-6709-45CE-B8A0-AD4455500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5EC17-10F7-4B8B-B470-1B9340872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CFBEC-B638-4774-80F6-A8DD432591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7055F-0464-4F34-8C16-735DA8E6FFB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F826F-81CA-4011-B205-4CD13EE2B5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AD710-FB72-4C7C-95F2-695EAD7AB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8B300-61BC-4730-9BF4-B0FDE3745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86564B-4106-4C89-A17D-98E31D851D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BF0A17-A19F-4D6D-B3F9-4353E23C5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1856" y="10414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CORK 300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1720 – 2020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sz="4400" dirty="0">
                <a:solidFill>
                  <a:srgbClr val="FFFF00"/>
                </a:solidFill>
              </a:rPr>
              <a:t>Water Club of Cork to Royal Cork Yacht Club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B481B2-2DAB-4F90-9B59-159816D610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34194"/>
            <a:ext cx="933339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Festival of sail with broad participation over two plus weeks.</a:t>
            </a:r>
          </a:p>
          <a:p>
            <a:r>
              <a:rPr lang="en-US" dirty="0">
                <a:solidFill>
                  <a:srgbClr val="FFFF00"/>
                </a:solidFill>
              </a:rPr>
              <a:t>Celebrating the 300</a:t>
            </a:r>
            <a:r>
              <a:rPr lang="en-US" baseline="30000" dirty="0">
                <a:solidFill>
                  <a:srgbClr val="FFFF00"/>
                </a:solidFill>
              </a:rPr>
              <a:t>th</a:t>
            </a:r>
            <a:r>
              <a:rPr lang="en-US" dirty="0">
                <a:solidFill>
                  <a:srgbClr val="FFFF00"/>
                </a:solidFill>
              </a:rPr>
              <a:t> anniversary of the worlds first yacht club, </a:t>
            </a:r>
          </a:p>
          <a:p>
            <a:r>
              <a:rPr lang="en-US" dirty="0">
                <a:solidFill>
                  <a:srgbClr val="FFFF00"/>
                </a:solidFill>
              </a:rPr>
              <a:t>Cork Harbor and the coast of Ireland.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Central event, July 12, 2020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F183E7-1E61-4137-A825-EC9FBBEDF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574" y="296201"/>
            <a:ext cx="1373107" cy="10938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3C8A73-00A1-4736-8EF0-8FDBD882D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980" y="299164"/>
            <a:ext cx="1001807" cy="109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08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A0C565-52DF-429E-B4DB-5E6530521D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DD9B78-FAFA-4AF1-8B1D-BE5BE803F10C}"/>
              </a:ext>
            </a:extLst>
          </p:cNvPr>
          <p:cNvSpPr txBox="1">
            <a:spLocks/>
          </p:cNvSpPr>
          <p:nvPr/>
        </p:nvSpPr>
        <p:spPr>
          <a:xfrm>
            <a:off x="1026850" y="348941"/>
            <a:ext cx="10159014" cy="2387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FFFF00"/>
                </a:solidFill>
              </a:rPr>
              <a:t>CORK 300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1720 – 2020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Water Club of Cork to Royal Cork Yacht Club</a:t>
            </a:r>
          </a:p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E38CA5-6BB3-46E2-A648-B8C9995DEA27}"/>
              </a:ext>
            </a:extLst>
          </p:cNvPr>
          <p:cNvSpPr txBox="1"/>
          <p:nvPr/>
        </p:nvSpPr>
        <p:spPr>
          <a:xfrm>
            <a:off x="1091953" y="2459113"/>
            <a:ext cx="10608815" cy="451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00"/>
                </a:solidFill>
              </a:rPr>
              <a:t>Founded as the Water Club of the Harbor of Cork in 1720 for the purposes of sailing and camaraderie.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00"/>
                </a:solidFill>
              </a:rPr>
              <a:t>Earliest activities consisted of marshalled maneuvers on the water and extensive dining ashore.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00"/>
                </a:solidFill>
              </a:rPr>
              <a:t>The vessels of the fleet were brightly gilded and  painted , sailed with colors flying, sounds of trumpets and drums. They were led by the Club’s Admiral on appointed dates and any overtaking was by prior approvals, only!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00"/>
                </a:solidFill>
              </a:rPr>
              <a:t>From the 1830’s, when the Club was granted a royal charter, sailing, cruising and racing inshore and offshore have featured in the activities of the Club.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00"/>
                </a:solidFill>
              </a:rPr>
              <a:t>Camaraderie and activities with yachts from visiting clubs has continued from the earliest days to the present.</a:t>
            </a:r>
          </a:p>
          <a:p>
            <a:pPr lvl="1">
              <a:lnSpc>
                <a:spcPct val="200000"/>
              </a:lnSpc>
            </a:pPr>
            <a:r>
              <a:rPr lang="en-US" sz="1600" dirty="0">
                <a:solidFill>
                  <a:srgbClr val="FFFF00"/>
                </a:solidFill>
              </a:rPr>
              <a:t> – see RCYC website at    https://www.cork300.com</a:t>
            </a:r>
            <a:r>
              <a:rPr lang="en-US" dirty="0"/>
              <a:t> </a:t>
            </a:r>
            <a:r>
              <a:rPr lang="en-US" sz="1600" dirty="0">
                <a:solidFill>
                  <a:srgbClr val="FFFF00"/>
                </a:solidFill>
              </a:rPr>
              <a:t>  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627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307387D-4F51-4C9E-A816-09342CBD5F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3B2BA0-FFBB-4B78-B0E2-26995CA37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Cork 300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>Overall program Layout for Cruisers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E7C9A5-4006-4406-B971-17D2FE5BB8B5}"/>
              </a:ext>
            </a:extLst>
          </p:cNvPr>
          <p:cNvSpPr txBox="1"/>
          <p:nvPr/>
        </p:nvSpPr>
        <p:spPr>
          <a:xfrm>
            <a:off x="1217718" y="2124438"/>
            <a:ext cx="180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Passages to Cork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079BAA-519E-418E-AD39-0F0DD8F0B7B4}"/>
              </a:ext>
            </a:extLst>
          </p:cNvPr>
          <p:cNvSpPr txBox="1"/>
          <p:nvPr/>
        </p:nvSpPr>
        <p:spPr>
          <a:xfrm>
            <a:off x="3613207" y="2097351"/>
            <a:ext cx="1802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Cruise Fest</a:t>
            </a:r>
          </a:p>
          <a:p>
            <a:r>
              <a:rPr lang="en-US" dirty="0">
                <a:solidFill>
                  <a:srgbClr val="FFFF00"/>
                </a:solidFill>
              </a:rPr>
              <a:t>Tues. to Sat</a:t>
            </a:r>
          </a:p>
          <a:p>
            <a:r>
              <a:rPr lang="en-US" dirty="0">
                <a:solidFill>
                  <a:srgbClr val="FFFF00"/>
                </a:solidFill>
              </a:rPr>
              <a:t>July 7-11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54B684-570A-4A64-9695-77F379379506}"/>
              </a:ext>
            </a:extLst>
          </p:cNvPr>
          <p:cNvSpPr txBox="1"/>
          <p:nvPr/>
        </p:nvSpPr>
        <p:spPr>
          <a:xfrm>
            <a:off x="8925017" y="2076921"/>
            <a:ext cx="2049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Cruise in Company</a:t>
            </a:r>
          </a:p>
          <a:p>
            <a:r>
              <a:rPr lang="en-US" dirty="0">
                <a:solidFill>
                  <a:srgbClr val="FFFF00"/>
                </a:solidFill>
              </a:rPr>
              <a:t>Mon.- Wed.</a:t>
            </a:r>
          </a:p>
          <a:p>
            <a:r>
              <a:rPr lang="en-US" dirty="0">
                <a:solidFill>
                  <a:srgbClr val="FFFF00"/>
                </a:solidFill>
              </a:rPr>
              <a:t> July 13 - 22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EE469C-1FAB-41A2-80BF-2F5970E3706E}"/>
              </a:ext>
            </a:extLst>
          </p:cNvPr>
          <p:cNvSpPr txBox="1"/>
          <p:nvPr/>
        </p:nvSpPr>
        <p:spPr>
          <a:xfrm>
            <a:off x="6415597" y="2094677"/>
            <a:ext cx="1802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Fleet Review</a:t>
            </a:r>
          </a:p>
          <a:p>
            <a:r>
              <a:rPr lang="en-US" dirty="0">
                <a:solidFill>
                  <a:srgbClr val="FFFF00"/>
                </a:solidFill>
              </a:rPr>
              <a:t>Sunday July 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F3D145-9B29-4D41-B746-CC96D51001BD}"/>
              </a:ext>
            </a:extLst>
          </p:cNvPr>
          <p:cNvSpPr txBox="1"/>
          <p:nvPr/>
        </p:nvSpPr>
        <p:spPr>
          <a:xfrm>
            <a:off x="1219192" y="3058062"/>
            <a:ext cx="180216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Feeder cruise for European yacht clubs gather in Falmouth for cruise to Cork via </a:t>
            </a:r>
            <a:r>
              <a:rPr lang="en-US" sz="1400" dirty="0" err="1">
                <a:solidFill>
                  <a:srgbClr val="FFFF00"/>
                </a:solidFill>
              </a:rPr>
              <a:t>Scillies</a:t>
            </a:r>
            <a:r>
              <a:rPr lang="en-US" sz="1400" dirty="0">
                <a:solidFill>
                  <a:srgbClr val="FFFF00"/>
                </a:solidFill>
              </a:rPr>
              <a:t> July 4-7</a:t>
            </a:r>
            <a:r>
              <a:rPr lang="en-US" sz="1400" baseline="30000" dirty="0">
                <a:solidFill>
                  <a:srgbClr val="FFFF00"/>
                </a:solidFill>
              </a:rPr>
              <a:t>th</a:t>
            </a:r>
            <a:endParaRPr lang="en-US" sz="1400" dirty="0">
              <a:solidFill>
                <a:srgbClr val="FFFF00"/>
              </a:solidFill>
            </a:endParaRPr>
          </a:p>
          <a:p>
            <a:endParaRPr lang="en-US" sz="1400" dirty="0">
              <a:solidFill>
                <a:srgbClr val="FFFF00"/>
              </a:solidFill>
            </a:endParaRPr>
          </a:p>
          <a:p>
            <a:r>
              <a:rPr lang="en-US" sz="1400" dirty="0">
                <a:solidFill>
                  <a:srgbClr val="FFFF00"/>
                </a:solidFill>
              </a:rPr>
              <a:t>Special cruise from </a:t>
            </a:r>
            <a:r>
              <a:rPr lang="en-US" sz="1400" dirty="0" err="1">
                <a:solidFill>
                  <a:srgbClr val="FFFF00"/>
                </a:solidFill>
              </a:rPr>
              <a:t>Howth</a:t>
            </a:r>
            <a:r>
              <a:rPr lang="en-US" sz="1400" dirty="0">
                <a:solidFill>
                  <a:srgbClr val="FFFF00"/>
                </a:solidFill>
              </a:rPr>
              <a:t> to Cork celebrating their 125</a:t>
            </a:r>
            <a:r>
              <a:rPr lang="en-US" sz="1400" baseline="30000" dirty="0">
                <a:solidFill>
                  <a:srgbClr val="FFFF00"/>
                </a:solidFill>
              </a:rPr>
              <a:t>th</a:t>
            </a:r>
            <a:r>
              <a:rPr lang="en-US" sz="1400" dirty="0">
                <a:solidFill>
                  <a:srgbClr val="FFFF00"/>
                </a:solidFill>
              </a:rPr>
              <a:t> anniversary being planned by HYC / ICC possibly with RCC and CCC ,    July 4-7th.</a:t>
            </a:r>
          </a:p>
          <a:p>
            <a:endParaRPr lang="en-US" sz="1400" dirty="0">
              <a:solidFill>
                <a:srgbClr val="FFFF00"/>
              </a:solidFill>
            </a:endParaRPr>
          </a:p>
          <a:p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F369A9-F676-4ACC-B088-EE79A08A4C54}"/>
              </a:ext>
            </a:extLst>
          </p:cNvPr>
          <p:cNvSpPr txBox="1"/>
          <p:nvPr/>
        </p:nvSpPr>
        <p:spPr>
          <a:xfrm>
            <a:off x="3614696" y="3052385"/>
            <a:ext cx="18021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Celebrations of sailing and the sea. Variety of events planned.</a:t>
            </a:r>
          </a:p>
          <a:p>
            <a:endParaRPr lang="en-US" sz="1400" dirty="0">
              <a:solidFill>
                <a:srgbClr val="FFFF00"/>
              </a:solidFill>
            </a:endParaRPr>
          </a:p>
          <a:p>
            <a:r>
              <a:rPr lang="en-US" sz="1400" dirty="0">
                <a:solidFill>
                  <a:srgbClr val="FFFF00"/>
                </a:solidFill>
              </a:rPr>
              <a:t>Clubs and Classes form get-togethers at RCYC.</a:t>
            </a:r>
          </a:p>
          <a:p>
            <a:endParaRPr lang="en-US" sz="1400" dirty="0">
              <a:solidFill>
                <a:srgbClr val="FFFF00"/>
              </a:solidFill>
            </a:endParaRPr>
          </a:p>
          <a:p>
            <a:r>
              <a:rPr lang="en-US" sz="1400" dirty="0">
                <a:solidFill>
                  <a:srgbClr val="FFFF00"/>
                </a:solidFill>
              </a:rPr>
              <a:t>Cruise groups will be berthed / rafted together.</a:t>
            </a:r>
          </a:p>
          <a:p>
            <a:endParaRPr lang="en-US" sz="1400" dirty="0">
              <a:solidFill>
                <a:srgbClr val="FFFF00"/>
              </a:solidFill>
            </a:endParaRPr>
          </a:p>
          <a:p>
            <a:r>
              <a:rPr lang="en-US" sz="1400" dirty="0">
                <a:solidFill>
                  <a:srgbClr val="FFFF00"/>
                </a:solidFill>
              </a:rPr>
              <a:t>Water and shore activities.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E1B797-355F-4BC8-B7AD-AD92891AC79D}"/>
              </a:ext>
            </a:extLst>
          </p:cNvPr>
          <p:cNvSpPr txBox="1"/>
          <p:nvPr/>
        </p:nvSpPr>
        <p:spPr>
          <a:xfrm>
            <a:off x="8926491" y="3010545"/>
            <a:ext cx="18021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Cruise to West Cork and Kerry, numerous anchorages on extensive indented coastline.</a:t>
            </a:r>
          </a:p>
          <a:p>
            <a:endParaRPr lang="en-US" sz="1400" dirty="0">
              <a:solidFill>
                <a:srgbClr val="FFFF00"/>
              </a:solidFill>
            </a:endParaRPr>
          </a:p>
          <a:p>
            <a:r>
              <a:rPr lang="en-US" sz="1400" dirty="0">
                <a:solidFill>
                  <a:srgbClr val="FFFF00"/>
                </a:solidFill>
              </a:rPr>
              <a:t>Centered around four gatherings:</a:t>
            </a:r>
          </a:p>
          <a:p>
            <a:r>
              <a:rPr lang="en-US" sz="1400" dirty="0">
                <a:solidFill>
                  <a:srgbClr val="FFFF00"/>
                </a:solidFill>
              </a:rPr>
              <a:t>Kinsale Mon, 7/13</a:t>
            </a:r>
          </a:p>
          <a:p>
            <a:r>
              <a:rPr lang="en-US" sz="1400" dirty="0">
                <a:solidFill>
                  <a:srgbClr val="FFFF00"/>
                </a:solidFill>
              </a:rPr>
              <a:t>Schull  Thurs  7/16</a:t>
            </a:r>
          </a:p>
          <a:p>
            <a:r>
              <a:rPr lang="en-US" sz="1400" dirty="0">
                <a:solidFill>
                  <a:srgbClr val="FFFF00"/>
                </a:solidFill>
              </a:rPr>
              <a:t>Bantry  Sun.   7/19</a:t>
            </a:r>
          </a:p>
          <a:p>
            <a:r>
              <a:rPr lang="en-US" sz="1400" dirty="0">
                <a:solidFill>
                  <a:srgbClr val="FFFF00"/>
                </a:solidFill>
              </a:rPr>
              <a:t>Dingle   Wed. 7/22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89F332-AEA0-4893-933C-7422E80AB689}"/>
              </a:ext>
            </a:extLst>
          </p:cNvPr>
          <p:cNvSpPr txBox="1"/>
          <p:nvPr/>
        </p:nvSpPr>
        <p:spPr>
          <a:xfrm>
            <a:off x="6442222" y="3010545"/>
            <a:ext cx="18021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President of Ireland takes salute from old RCYC building in Cobh.</a:t>
            </a:r>
          </a:p>
          <a:p>
            <a:r>
              <a:rPr lang="en-US" sz="1400" dirty="0">
                <a:solidFill>
                  <a:srgbClr val="FFFF00"/>
                </a:solidFill>
              </a:rPr>
              <a:t>Fleet, dressed, parade past for fleet review lead by Club admiral under 1720 orders!</a:t>
            </a:r>
          </a:p>
          <a:p>
            <a:r>
              <a:rPr lang="en-US" sz="1400" dirty="0">
                <a:solidFill>
                  <a:srgbClr val="FFFF00"/>
                </a:solidFill>
              </a:rPr>
              <a:t>Party on original grounds on </a:t>
            </a:r>
            <a:r>
              <a:rPr lang="en-US" sz="1400" dirty="0" err="1">
                <a:solidFill>
                  <a:srgbClr val="FFFF00"/>
                </a:solidFill>
              </a:rPr>
              <a:t>Haulbowline</a:t>
            </a:r>
            <a:r>
              <a:rPr lang="en-US" sz="1400" dirty="0">
                <a:solidFill>
                  <a:srgbClr val="FFFF00"/>
                </a:solidFill>
              </a:rPr>
              <a:t> island dock basin across passage in front of Cobh.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6F2D19-F533-46D1-AB5F-3E7A654108C5}"/>
              </a:ext>
            </a:extLst>
          </p:cNvPr>
          <p:cNvSpPr txBox="1"/>
          <p:nvPr/>
        </p:nvSpPr>
        <p:spPr>
          <a:xfrm>
            <a:off x="8913170" y="5688201"/>
            <a:ext cx="205963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Cork Race Week </a:t>
            </a:r>
            <a:r>
              <a:rPr lang="en-US" sz="1400" dirty="0">
                <a:solidFill>
                  <a:srgbClr val="FFFF00"/>
                </a:solidFill>
              </a:rPr>
              <a:t>Extensive week of racing in the harbor and off the coast for a wide variety of classes 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6C01044-248F-4903-B691-140AB9B8FD4B}"/>
              </a:ext>
            </a:extLst>
          </p:cNvPr>
          <p:cNvCxnSpPr/>
          <p:nvPr/>
        </p:nvCxnSpPr>
        <p:spPr>
          <a:xfrm>
            <a:off x="8771138" y="5688201"/>
            <a:ext cx="220167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280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rrow: Right 50">
            <a:extLst>
              <a:ext uri="{FF2B5EF4-FFF2-40B4-BE49-F238E27FC236}">
                <a16:creationId xmlns:a16="http://schemas.microsoft.com/office/drawing/2014/main" id="{C04C57E4-78F3-421C-B096-DA59CF026ACE}"/>
              </a:ext>
            </a:extLst>
          </p:cNvPr>
          <p:cNvSpPr/>
          <p:nvPr/>
        </p:nvSpPr>
        <p:spPr>
          <a:xfrm>
            <a:off x="9003479" y="5249244"/>
            <a:ext cx="475464" cy="22624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44595D-2923-478A-B878-4F53A03130F9}"/>
              </a:ext>
            </a:extLst>
          </p:cNvPr>
          <p:cNvSpPr/>
          <p:nvPr/>
        </p:nvSpPr>
        <p:spPr>
          <a:xfrm>
            <a:off x="1034473" y="1136073"/>
            <a:ext cx="4291513" cy="33989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5EE603-AE7A-4CF8-94BE-A94C08A0C73F}"/>
              </a:ext>
            </a:extLst>
          </p:cNvPr>
          <p:cNvSpPr/>
          <p:nvPr/>
        </p:nvSpPr>
        <p:spPr>
          <a:xfrm>
            <a:off x="1044058" y="4585213"/>
            <a:ext cx="4291513" cy="20089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B000C6-AF4D-40E4-A62A-393B90FC6260}"/>
              </a:ext>
            </a:extLst>
          </p:cNvPr>
          <p:cNvSpPr/>
          <p:nvPr/>
        </p:nvSpPr>
        <p:spPr>
          <a:xfrm>
            <a:off x="5773908" y="1173155"/>
            <a:ext cx="6003781" cy="55510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2EF01-A2F9-4397-8825-81294EE6DF74}"/>
              </a:ext>
            </a:extLst>
          </p:cNvPr>
          <p:cNvSpPr txBox="1"/>
          <p:nvPr/>
        </p:nvSpPr>
        <p:spPr>
          <a:xfrm>
            <a:off x="3796272" y="334750"/>
            <a:ext cx="5168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CCA – Cork 300 Festival of Sail  July 2020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F63786-8520-4680-A730-643AD7BE8485}"/>
              </a:ext>
            </a:extLst>
          </p:cNvPr>
          <p:cNvSpPr txBox="1"/>
          <p:nvPr/>
        </p:nvSpPr>
        <p:spPr>
          <a:xfrm>
            <a:off x="5858815" y="1107001"/>
            <a:ext cx="606304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Opportunity: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Royal Cork YC invitation to participate  in its tri-centenary celebrations: 1720 –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Offering mix of sailing events and range of associated maritime interests.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International connections and camaraderie with Royal Cork and “sister” cruising clubs – ICC, RCC, CCC, OCC.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Cruising areas extended through West Cork to include Kerry Coastline.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400" b="1" dirty="0"/>
              <a:t>Program outline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RCYC developing broad umbrella of activities within which multiple interests may participate as “sub-groups”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RCYC Cruise Committee will set out framework of key events and coordinate certain anchorages.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Program centered on July 12  gala Fleet Review off old clubhouse in Cork Harbor under original Club sailing rules!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Feeder cruises, July 3-7 from Falmouth and Dublin.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Festivities and sailing from RCYC Cork Harbor base; July 7 – 11.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Gala Review, Sunday, July 12. Cobh and </a:t>
            </a:r>
            <a:r>
              <a:rPr lang="en-US" sz="1400" dirty="0" err="1"/>
              <a:t>Haulbowline</a:t>
            </a:r>
            <a:r>
              <a:rPr lang="en-US" sz="1400" dirty="0"/>
              <a:t> Island.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Ten day cruise in company, W. Cork and Kerry, July 13 – 22.</a:t>
            </a:r>
          </a:p>
          <a:p>
            <a:endParaRPr lang="en-US" sz="1400" dirty="0"/>
          </a:p>
          <a:p>
            <a:endParaRPr lang="en-US" sz="1400" b="1" dirty="0"/>
          </a:p>
          <a:p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Marina berths and moorings available at RCYC Cork Harbor base.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Planned center of Cruise fest activities with shore and harbor events.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Charter boats available, further investigations needed.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EBBDA6-E720-402A-9821-DD453E4D7DF2}"/>
              </a:ext>
            </a:extLst>
          </p:cNvPr>
          <p:cNvSpPr/>
          <p:nvPr/>
        </p:nvSpPr>
        <p:spPr>
          <a:xfrm>
            <a:off x="2909122" y="5080531"/>
            <a:ext cx="263993" cy="1417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D32544-0A31-46B6-84C3-2BDEABB3C7BB}"/>
              </a:ext>
            </a:extLst>
          </p:cNvPr>
          <p:cNvSpPr/>
          <p:nvPr/>
        </p:nvSpPr>
        <p:spPr>
          <a:xfrm>
            <a:off x="1884291" y="5412509"/>
            <a:ext cx="1020970" cy="1088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9AC115-7768-473C-8DDA-0E7C6AAB6F6F}"/>
              </a:ext>
            </a:extLst>
          </p:cNvPr>
          <p:cNvSpPr/>
          <p:nvPr/>
        </p:nvSpPr>
        <p:spPr>
          <a:xfrm>
            <a:off x="1105885" y="6160655"/>
            <a:ext cx="678871" cy="337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BDB0B9-7BD8-45D2-9D33-1ADB661E973B}"/>
              </a:ext>
            </a:extLst>
          </p:cNvPr>
          <p:cNvSpPr/>
          <p:nvPr/>
        </p:nvSpPr>
        <p:spPr>
          <a:xfrm>
            <a:off x="1110509" y="5457780"/>
            <a:ext cx="678871" cy="337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349186F-94F0-4B97-8AC3-EF1A3B031D5A}"/>
              </a:ext>
            </a:extLst>
          </p:cNvPr>
          <p:cNvSpPr/>
          <p:nvPr/>
        </p:nvSpPr>
        <p:spPr>
          <a:xfrm>
            <a:off x="3205444" y="5412509"/>
            <a:ext cx="1932189" cy="1085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B1AD7D-BCD2-4897-9519-C7DB18B4979F}"/>
              </a:ext>
            </a:extLst>
          </p:cNvPr>
          <p:cNvSpPr/>
          <p:nvPr/>
        </p:nvSpPr>
        <p:spPr>
          <a:xfrm>
            <a:off x="1131439" y="4796090"/>
            <a:ext cx="785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Feeder cruises</a:t>
            </a:r>
          </a:p>
          <a:p>
            <a:r>
              <a:rPr lang="en-US" sz="1200" dirty="0"/>
              <a:t>July 3-7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7169D22-547F-4D20-AA61-93BB172A7692}"/>
              </a:ext>
            </a:extLst>
          </p:cNvPr>
          <p:cNvSpPr/>
          <p:nvPr/>
        </p:nvSpPr>
        <p:spPr>
          <a:xfrm>
            <a:off x="1973139" y="4866512"/>
            <a:ext cx="87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Cruise Fest</a:t>
            </a:r>
          </a:p>
          <a:p>
            <a:r>
              <a:rPr lang="en-US" sz="1200" dirty="0"/>
              <a:t>July 7-11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CF9727F-68B0-4CD8-B0E3-A28213797F2B}"/>
              </a:ext>
            </a:extLst>
          </p:cNvPr>
          <p:cNvSpPr/>
          <p:nvPr/>
        </p:nvSpPr>
        <p:spPr>
          <a:xfrm>
            <a:off x="2447341" y="4546183"/>
            <a:ext cx="12762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Gala Day Sunday July 12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D8BAE63-2272-4933-9778-1171540EB57C}"/>
              </a:ext>
            </a:extLst>
          </p:cNvPr>
          <p:cNvSpPr/>
          <p:nvPr/>
        </p:nvSpPr>
        <p:spPr>
          <a:xfrm>
            <a:off x="3696353" y="4807400"/>
            <a:ext cx="960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Cruise in Company</a:t>
            </a:r>
          </a:p>
          <a:p>
            <a:r>
              <a:rPr lang="en-US" sz="1200" dirty="0"/>
              <a:t>July 13-22</a:t>
            </a:r>
          </a:p>
        </p:txBody>
      </p:sp>
      <p:pic>
        <p:nvPicPr>
          <p:cNvPr id="30" name="Picture 4" descr="https://www.ezilon.com/maps/images/europe/Ireland-road-map.gif">
            <a:extLst>
              <a:ext uri="{FF2B5EF4-FFF2-40B4-BE49-F238E27FC236}">
                <a16:creationId xmlns:a16="http://schemas.microsoft.com/office/drawing/2014/main" id="{C5603938-DEF1-428D-950B-C65E45910D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93" r="45899" b="2175"/>
          <a:stretch/>
        </p:blipFill>
        <p:spPr bwMode="auto">
          <a:xfrm>
            <a:off x="1081768" y="1141076"/>
            <a:ext cx="4135992" cy="337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72E5406-716D-43E4-872A-41BD799E3A1C}"/>
              </a:ext>
            </a:extLst>
          </p:cNvPr>
          <p:cNvSpPr/>
          <p:nvPr/>
        </p:nvSpPr>
        <p:spPr>
          <a:xfrm rot="13720691">
            <a:off x="4156880" y="3837835"/>
            <a:ext cx="475464" cy="2262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54495812-0FB0-4906-81E4-A39B859F25CB}"/>
              </a:ext>
            </a:extLst>
          </p:cNvPr>
          <p:cNvSpPr/>
          <p:nvPr/>
        </p:nvSpPr>
        <p:spPr>
          <a:xfrm rot="18345127">
            <a:off x="2211013" y="4168344"/>
            <a:ext cx="475464" cy="2262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8D404564-AD3C-4100-B813-4971D9EC6B8B}"/>
              </a:ext>
            </a:extLst>
          </p:cNvPr>
          <p:cNvSpPr/>
          <p:nvPr/>
        </p:nvSpPr>
        <p:spPr>
          <a:xfrm rot="8691534">
            <a:off x="2643557" y="3157984"/>
            <a:ext cx="711758" cy="284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CB354A2B-F5B5-486C-B566-303285E34C82}"/>
              </a:ext>
            </a:extLst>
          </p:cNvPr>
          <p:cNvSpPr/>
          <p:nvPr/>
        </p:nvSpPr>
        <p:spPr>
          <a:xfrm rot="4353026">
            <a:off x="1084492" y="2196081"/>
            <a:ext cx="475464" cy="2262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7FC2D56A-8020-4FBC-BD01-B438764C7CA9}"/>
              </a:ext>
            </a:extLst>
          </p:cNvPr>
          <p:cNvSpPr/>
          <p:nvPr/>
        </p:nvSpPr>
        <p:spPr>
          <a:xfrm rot="13720691">
            <a:off x="4448032" y="3611622"/>
            <a:ext cx="475464" cy="22624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8FB5623F-DCD6-407E-A07F-30649DBD95A0}"/>
              </a:ext>
            </a:extLst>
          </p:cNvPr>
          <p:cNvSpPr/>
          <p:nvPr/>
        </p:nvSpPr>
        <p:spPr>
          <a:xfrm>
            <a:off x="9152955" y="5184930"/>
            <a:ext cx="475464" cy="2262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9E56757E-7B58-418A-91DC-30B6119F094E}"/>
              </a:ext>
            </a:extLst>
          </p:cNvPr>
          <p:cNvSpPr/>
          <p:nvPr/>
        </p:nvSpPr>
        <p:spPr>
          <a:xfrm>
            <a:off x="3412503" y="3163571"/>
            <a:ext cx="678032" cy="333773"/>
          </a:xfrm>
          <a:prstGeom prst="wedgeEllipseCallout">
            <a:avLst>
              <a:gd name="adj1" fmla="val 84970"/>
              <a:gd name="adj2" fmla="val 2403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RCYC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8654EDA-23AA-496A-889B-5E6C993F45A4}"/>
              </a:ext>
            </a:extLst>
          </p:cNvPr>
          <p:cNvSpPr txBox="1"/>
          <p:nvPr/>
        </p:nvSpPr>
        <p:spPr>
          <a:xfrm>
            <a:off x="3412503" y="3162815"/>
            <a:ext cx="128044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RCYC</a:t>
            </a:r>
          </a:p>
        </p:txBody>
      </p:sp>
      <p:sp>
        <p:nvSpPr>
          <p:cNvPr id="38" name="Speech Bubble: Oval 37">
            <a:extLst>
              <a:ext uri="{FF2B5EF4-FFF2-40B4-BE49-F238E27FC236}">
                <a16:creationId xmlns:a16="http://schemas.microsoft.com/office/drawing/2014/main" id="{8D4F25C4-EC39-4C39-9D01-690C3542A80A}"/>
              </a:ext>
            </a:extLst>
          </p:cNvPr>
          <p:cNvSpPr/>
          <p:nvPr/>
        </p:nvSpPr>
        <p:spPr>
          <a:xfrm>
            <a:off x="4524866" y="2426797"/>
            <a:ext cx="1104869" cy="638482"/>
          </a:xfrm>
          <a:prstGeom prst="wedgeEllipseCallout">
            <a:avLst>
              <a:gd name="adj1" fmla="val -54591"/>
              <a:gd name="adj2" fmla="val 814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RCYC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123E6C1-FFF6-4484-B97B-AD8E49D5CA99}"/>
              </a:ext>
            </a:extLst>
          </p:cNvPr>
          <p:cNvSpPr txBox="1"/>
          <p:nvPr/>
        </p:nvSpPr>
        <p:spPr>
          <a:xfrm>
            <a:off x="4458551" y="2426798"/>
            <a:ext cx="128044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Cobh  Review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FB02D5B-03F3-40A5-B30B-2C3A7EC2D849}"/>
              </a:ext>
            </a:extLst>
          </p:cNvPr>
          <p:cNvSpPr txBox="1"/>
          <p:nvPr/>
        </p:nvSpPr>
        <p:spPr>
          <a:xfrm>
            <a:off x="9637234" y="5193891"/>
            <a:ext cx="2036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Arrows on map  key event locations.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DE41E91-4ADB-490C-8873-EB994D7ACFB2}"/>
              </a:ext>
            </a:extLst>
          </p:cNvPr>
          <p:cNvSpPr txBox="1"/>
          <p:nvPr/>
        </p:nvSpPr>
        <p:spPr>
          <a:xfrm>
            <a:off x="1066031" y="5430952"/>
            <a:ext cx="756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Falmouth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Cork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66A25B9-A54D-46CC-987A-FBEDF6105C0A}"/>
              </a:ext>
            </a:extLst>
          </p:cNvPr>
          <p:cNvSpPr txBox="1"/>
          <p:nvPr/>
        </p:nvSpPr>
        <p:spPr>
          <a:xfrm>
            <a:off x="1143015" y="6130111"/>
            <a:ext cx="530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Howth</a:t>
            </a:r>
            <a:endParaRPr lang="en-US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Cork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310E86E-BBF1-43FA-A8FB-B807B5961B98}"/>
              </a:ext>
            </a:extLst>
          </p:cNvPr>
          <p:cNvSpPr txBox="1"/>
          <p:nvPr/>
        </p:nvSpPr>
        <p:spPr>
          <a:xfrm>
            <a:off x="2019711" y="5460804"/>
            <a:ext cx="7565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Varied sailing and shore activities, RCYC based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3A1121F-C482-468A-8093-884A2A6ABEB2}"/>
              </a:ext>
            </a:extLst>
          </p:cNvPr>
          <p:cNvSpPr txBox="1"/>
          <p:nvPr/>
        </p:nvSpPr>
        <p:spPr>
          <a:xfrm rot="16200000">
            <a:off x="2297720" y="5565769"/>
            <a:ext cx="14967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Gala   Fleet   Review 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1BC7CDA-9356-46AE-A1CA-58326AEB8998}"/>
              </a:ext>
            </a:extLst>
          </p:cNvPr>
          <p:cNvSpPr txBox="1"/>
          <p:nvPr/>
        </p:nvSpPr>
        <p:spPr>
          <a:xfrm>
            <a:off x="3438090" y="5588603"/>
            <a:ext cx="15174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Great gatherings :</a:t>
            </a:r>
          </a:p>
          <a:p>
            <a:r>
              <a:rPr lang="en-US" sz="1000" dirty="0">
                <a:solidFill>
                  <a:schemeClr val="bg1"/>
                </a:solidFill>
              </a:rPr>
              <a:t>   Kinsale, Mon July 13</a:t>
            </a:r>
          </a:p>
          <a:p>
            <a:r>
              <a:rPr lang="en-US" sz="1000" dirty="0">
                <a:solidFill>
                  <a:schemeClr val="bg1"/>
                </a:solidFill>
              </a:rPr>
              <a:t>   Schull, Thurs  July 16</a:t>
            </a:r>
          </a:p>
          <a:p>
            <a:r>
              <a:rPr lang="en-US" sz="1000" dirty="0">
                <a:solidFill>
                  <a:schemeClr val="bg1"/>
                </a:solidFill>
              </a:rPr>
              <a:t>   </a:t>
            </a:r>
            <a:r>
              <a:rPr lang="en-US" sz="1000" dirty="0" err="1">
                <a:solidFill>
                  <a:schemeClr val="bg1"/>
                </a:solidFill>
              </a:rPr>
              <a:t>Glengariff</a:t>
            </a:r>
            <a:r>
              <a:rPr lang="en-US" sz="1000" dirty="0">
                <a:solidFill>
                  <a:schemeClr val="bg1"/>
                </a:solidFill>
              </a:rPr>
              <a:t>, Sun July 19</a:t>
            </a:r>
          </a:p>
          <a:p>
            <a:r>
              <a:rPr lang="en-US" sz="1000" dirty="0">
                <a:solidFill>
                  <a:schemeClr val="bg1"/>
                </a:solidFill>
              </a:rPr>
              <a:t>   Dingle Wed July 22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9B04AE3-E5F7-4F6B-9CB2-99831772BEB2}"/>
              </a:ext>
            </a:extLst>
          </p:cNvPr>
          <p:cNvSpPr txBox="1"/>
          <p:nvPr/>
        </p:nvSpPr>
        <p:spPr>
          <a:xfrm rot="3064665">
            <a:off x="4100516" y="3740949"/>
            <a:ext cx="775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   Kinsale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D2055FB-3ADD-4E28-BBB2-196ADBB528FE}"/>
              </a:ext>
            </a:extLst>
          </p:cNvPr>
          <p:cNvSpPr txBox="1"/>
          <p:nvPr/>
        </p:nvSpPr>
        <p:spPr>
          <a:xfrm rot="4118267">
            <a:off x="1006352" y="2272423"/>
            <a:ext cx="7408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Dingle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B8777FC-2FD7-43DC-B217-8126049ED405}"/>
              </a:ext>
            </a:extLst>
          </p:cNvPr>
          <p:cNvSpPr txBox="1"/>
          <p:nvPr/>
        </p:nvSpPr>
        <p:spPr>
          <a:xfrm rot="19650176">
            <a:off x="2666725" y="3051719"/>
            <a:ext cx="9699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Glengariff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B4CA04B-3718-47E2-AD89-1AD088587F57}"/>
              </a:ext>
            </a:extLst>
          </p:cNvPr>
          <p:cNvSpPr txBox="1"/>
          <p:nvPr/>
        </p:nvSpPr>
        <p:spPr>
          <a:xfrm rot="18312784">
            <a:off x="1964527" y="3762707"/>
            <a:ext cx="1517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Schull, 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EA29CBA-6CBD-4C32-901A-F5F1FD5B7BD6}"/>
              </a:ext>
            </a:extLst>
          </p:cNvPr>
          <p:cNvCxnSpPr/>
          <p:nvPr/>
        </p:nvCxnSpPr>
        <p:spPr>
          <a:xfrm>
            <a:off x="2844268" y="4368377"/>
            <a:ext cx="1812657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6AE1A25-4F05-4495-BCC4-7A7D97856957}"/>
              </a:ext>
            </a:extLst>
          </p:cNvPr>
          <p:cNvSpPr txBox="1"/>
          <p:nvPr/>
        </p:nvSpPr>
        <p:spPr>
          <a:xfrm>
            <a:off x="3338280" y="3951080"/>
            <a:ext cx="7755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   </a:t>
            </a:r>
            <a:r>
              <a:rPr lang="en-US" sz="1100" b="1" dirty="0">
                <a:solidFill>
                  <a:srgbClr val="FF0000"/>
                </a:solidFill>
              </a:rPr>
              <a:t>60 Miles</a:t>
            </a:r>
            <a:endParaRPr lang="en-US" sz="10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8C8858-8F12-4A3C-86CB-77BD9429A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1" y="164962"/>
            <a:ext cx="825088" cy="89842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E3DEF7A2-A07F-43E1-B6BF-DF1735C7453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037" y="247600"/>
            <a:ext cx="993500" cy="728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E5ADB20C-5C2E-4F53-ADF4-9C1F55E3845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275" y="157749"/>
            <a:ext cx="1120097" cy="87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169B660-9DE7-446A-AE04-C9D6BC5D4CAB}"/>
              </a:ext>
            </a:extLst>
          </p:cNvPr>
          <p:cNvSpPr/>
          <p:nvPr/>
        </p:nvSpPr>
        <p:spPr>
          <a:xfrm>
            <a:off x="1081607" y="161635"/>
            <a:ext cx="10639664" cy="8543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84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C9A7E-EDB2-498F-8704-C67F0B1AA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69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Cruising Grounds</a:t>
            </a:r>
            <a:br>
              <a:rPr lang="en-US" dirty="0"/>
            </a:br>
            <a:r>
              <a:rPr lang="en-US" dirty="0"/>
              <a:t>SW Ireland - West Cork &amp; Kerry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011E5F-F462-47B0-A877-F0752783F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636" y="1478195"/>
            <a:ext cx="6809909" cy="51074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C4A418-146A-428C-8D32-D6283518872E}"/>
              </a:ext>
            </a:extLst>
          </p:cNvPr>
          <p:cNvSpPr txBox="1"/>
          <p:nvPr/>
        </p:nvSpPr>
        <p:spPr>
          <a:xfrm>
            <a:off x="9827586" y="1643005"/>
            <a:ext cx="197972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Shannon Airport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638A1D7-E648-496C-BA0A-CC0AFD689BA0}"/>
              </a:ext>
            </a:extLst>
          </p:cNvPr>
          <p:cNvCxnSpPr>
            <a:cxnSpLocks/>
          </p:cNvCxnSpPr>
          <p:nvPr/>
        </p:nvCxnSpPr>
        <p:spPr>
          <a:xfrm flipH="1" flipV="1">
            <a:off x="7066625" y="1680426"/>
            <a:ext cx="2760962" cy="1294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05EC607-C2F6-4DE4-B826-8D6C7EFA89F6}"/>
              </a:ext>
            </a:extLst>
          </p:cNvPr>
          <p:cNvSpPr txBox="1"/>
          <p:nvPr/>
        </p:nvSpPr>
        <p:spPr>
          <a:xfrm>
            <a:off x="9827586" y="2220582"/>
            <a:ext cx="197972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Cork City &amp; Airport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D40593-0699-4DCC-A24B-80213F51570B}"/>
              </a:ext>
            </a:extLst>
          </p:cNvPr>
          <p:cNvSpPr txBox="1"/>
          <p:nvPr/>
        </p:nvSpPr>
        <p:spPr>
          <a:xfrm>
            <a:off x="9875520" y="4149342"/>
            <a:ext cx="1909591" cy="5386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Cork Harbor</a:t>
            </a:r>
          </a:p>
          <a:p>
            <a:r>
              <a:rPr lang="en-US" sz="1100" dirty="0"/>
              <a:t>Cruise Fest activities, July 7-11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A90B7E8-4FB9-441E-9BE9-CA58E4791264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8663940" y="4418647"/>
            <a:ext cx="1211580" cy="2109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93DE961-7D66-4779-BE15-10CA91CE1377}"/>
              </a:ext>
            </a:extLst>
          </p:cNvPr>
          <p:cNvSpPr txBox="1"/>
          <p:nvPr/>
        </p:nvSpPr>
        <p:spPr>
          <a:xfrm>
            <a:off x="9827586" y="2836731"/>
            <a:ext cx="2211119" cy="1046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Cobh</a:t>
            </a:r>
          </a:p>
          <a:p>
            <a:r>
              <a:rPr lang="en-US" sz="1100" dirty="0"/>
              <a:t>Ancestral home of original Water Club of Cork, later Royal Cork YC.</a:t>
            </a:r>
          </a:p>
          <a:p>
            <a:r>
              <a:rPr lang="en-US" sz="1100" dirty="0"/>
              <a:t>Center of the parade of sail and salute to original clubhouse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A1E96C-F832-4C88-BA9C-A94A2812E92E}"/>
              </a:ext>
            </a:extLst>
          </p:cNvPr>
          <p:cNvSpPr txBox="1"/>
          <p:nvPr/>
        </p:nvSpPr>
        <p:spPr>
          <a:xfrm>
            <a:off x="9759671" y="4850559"/>
            <a:ext cx="2256838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Crosshaven</a:t>
            </a:r>
            <a:endParaRPr lang="en-US" dirty="0"/>
          </a:p>
          <a:p>
            <a:r>
              <a:rPr lang="en-US" dirty="0"/>
              <a:t> </a:t>
            </a:r>
            <a:r>
              <a:rPr lang="en-US" sz="1000" dirty="0"/>
              <a:t>Royal Cork YC, marina and boatyard.</a:t>
            </a:r>
          </a:p>
          <a:p>
            <a:r>
              <a:rPr lang="en-US" sz="1000" dirty="0"/>
              <a:t>Center of </a:t>
            </a:r>
            <a:r>
              <a:rPr lang="en-US" sz="1000"/>
              <a:t>festivities July 7-11.</a:t>
            </a:r>
            <a:endParaRPr lang="en-US" dirty="0"/>
          </a:p>
        </p:txBody>
      </p: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BD9CB530-A5F4-4E14-8CAE-883D8A1AAE31}"/>
              </a:ext>
            </a:extLst>
          </p:cNvPr>
          <p:cNvCxnSpPr>
            <a:cxnSpLocks/>
            <a:stCxn id="28" idx="1"/>
          </p:cNvCxnSpPr>
          <p:nvPr/>
        </p:nvCxnSpPr>
        <p:spPr>
          <a:xfrm rot="10800000">
            <a:off x="8355331" y="4742347"/>
            <a:ext cx="1404341" cy="508322"/>
          </a:xfrm>
          <a:prstGeom prst="curvedConnector3">
            <a:avLst>
              <a:gd name="adj1" fmla="val 113485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Arc 67">
            <a:extLst>
              <a:ext uri="{FF2B5EF4-FFF2-40B4-BE49-F238E27FC236}">
                <a16:creationId xmlns:a16="http://schemas.microsoft.com/office/drawing/2014/main" id="{72717B9E-0D45-4431-92E4-D63D95A48607}"/>
              </a:ext>
            </a:extLst>
          </p:cNvPr>
          <p:cNvSpPr/>
          <p:nvPr/>
        </p:nvSpPr>
        <p:spPr>
          <a:xfrm>
            <a:off x="9759671" y="4669850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C1537E3-438A-4AB1-B071-C74E0AA4445A}"/>
              </a:ext>
            </a:extLst>
          </p:cNvPr>
          <p:cNvSpPr txBox="1"/>
          <p:nvPr/>
        </p:nvSpPr>
        <p:spPr>
          <a:xfrm>
            <a:off x="9759671" y="5859215"/>
            <a:ext cx="2349471" cy="6771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Kinsale		    </a:t>
            </a:r>
            <a:r>
              <a:rPr lang="en-US" sz="1000" dirty="0"/>
              <a:t>First stopover for Cruise in Company, Monday, July 13</a:t>
            </a:r>
            <a:endParaRPr lang="en-US" dirty="0"/>
          </a:p>
        </p:txBody>
      </p:sp>
      <p:cxnSp>
        <p:nvCxnSpPr>
          <p:cNvPr id="82" name="Connector: Curved 81">
            <a:extLst>
              <a:ext uri="{FF2B5EF4-FFF2-40B4-BE49-F238E27FC236}">
                <a16:creationId xmlns:a16="http://schemas.microsoft.com/office/drawing/2014/main" id="{E0740E06-90AA-4476-96EE-F0FA588B5D82}"/>
              </a:ext>
            </a:extLst>
          </p:cNvPr>
          <p:cNvCxnSpPr>
            <a:cxnSpLocks/>
          </p:cNvCxnSpPr>
          <p:nvPr/>
        </p:nvCxnSpPr>
        <p:spPr>
          <a:xfrm rot="10800000">
            <a:off x="7851650" y="5058890"/>
            <a:ext cx="1908025" cy="1224148"/>
          </a:xfrm>
          <a:prstGeom prst="curvedConnector3">
            <a:avLst>
              <a:gd name="adj1" fmla="val 105712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820A9CC2-D32D-4D9E-A643-4D5B8723CF4E}"/>
              </a:ext>
            </a:extLst>
          </p:cNvPr>
          <p:cNvSpPr txBox="1"/>
          <p:nvPr/>
        </p:nvSpPr>
        <p:spPr>
          <a:xfrm>
            <a:off x="55109" y="2326605"/>
            <a:ext cx="2349471" cy="6771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Dingle		    </a:t>
            </a:r>
            <a:r>
              <a:rPr lang="en-US" sz="1000" dirty="0"/>
              <a:t>Fourth stopover for Cruise in Company, Wednesday, July 22</a:t>
            </a:r>
            <a:endParaRPr lang="en-US" dirty="0"/>
          </a:p>
        </p:txBody>
      </p:sp>
      <p:cxnSp>
        <p:nvCxnSpPr>
          <p:cNvPr id="105" name="Connector: Curved 104">
            <a:extLst>
              <a:ext uri="{FF2B5EF4-FFF2-40B4-BE49-F238E27FC236}">
                <a16:creationId xmlns:a16="http://schemas.microsoft.com/office/drawing/2014/main" id="{754316BF-C4F0-41C3-84F7-AC23CDF735BA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78354" y="1855205"/>
            <a:ext cx="663400" cy="2960415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EA3039BC-8FF6-4687-AFB6-75ED467AE997}"/>
              </a:ext>
            </a:extLst>
          </p:cNvPr>
          <p:cNvSpPr txBox="1"/>
          <p:nvPr/>
        </p:nvSpPr>
        <p:spPr>
          <a:xfrm>
            <a:off x="82856" y="4123761"/>
            <a:ext cx="2349471" cy="6771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Glengariff</a:t>
            </a:r>
            <a:r>
              <a:rPr lang="en-US" dirty="0"/>
              <a:t>		    </a:t>
            </a:r>
            <a:r>
              <a:rPr lang="en-US" sz="1000" dirty="0"/>
              <a:t>Third stopover for Cruise in Company, Sunday, July 19</a:t>
            </a:r>
            <a:endParaRPr lang="en-US" dirty="0"/>
          </a:p>
        </p:txBody>
      </p:sp>
      <p:cxnSp>
        <p:nvCxnSpPr>
          <p:cNvPr id="110" name="Connector: Curved 109">
            <a:extLst>
              <a:ext uri="{FF2B5EF4-FFF2-40B4-BE49-F238E27FC236}">
                <a16:creationId xmlns:a16="http://schemas.microsoft.com/office/drawing/2014/main" id="{9EB978C4-0325-4C69-AB36-A6CF0C35481F}"/>
              </a:ext>
            </a:extLst>
          </p:cNvPr>
          <p:cNvCxnSpPr>
            <a:cxnSpLocks/>
          </p:cNvCxnSpPr>
          <p:nvPr/>
        </p:nvCxnSpPr>
        <p:spPr>
          <a:xfrm>
            <a:off x="1004845" y="4845960"/>
            <a:ext cx="4589970" cy="146651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49732704-D803-4B46-88F5-B9AF204ACECB}"/>
              </a:ext>
            </a:extLst>
          </p:cNvPr>
          <p:cNvSpPr txBox="1"/>
          <p:nvPr/>
        </p:nvSpPr>
        <p:spPr>
          <a:xfrm>
            <a:off x="82856" y="5629836"/>
            <a:ext cx="2349471" cy="6771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Schull		    </a:t>
            </a:r>
            <a:r>
              <a:rPr lang="en-US" sz="1000" dirty="0"/>
              <a:t>Second stopover for Cruise in Company, Thursday, July 16</a:t>
            </a:r>
            <a:endParaRPr lang="en-US" dirty="0"/>
          </a:p>
        </p:txBody>
      </p:sp>
      <p:cxnSp>
        <p:nvCxnSpPr>
          <p:cNvPr id="118" name="Connector: Curved 117">
            <a:extLst>
              <a:ext uri="{FF2B5EF4-FFF2-40B4-BE49-F238E27FC236}">
                <a16:creationId xmlns:a16="http://schemas.microsoft.com/office/drawing/2014/main" id="{173C42F6-7C23-4C90-ADEF-0F73CA6A4D22}"/>
              </a:ext>
            </a:extLst>
          </p:cNvPr>
          <p:cNvCxnSpPr>
            <a:cxnSpLocks/>
            <a:stCxn id="117" idx="3"/>
          </p:cNvCxnSpPr>
          <p:nvPr/>
        </p:nvCxnSpPr>
        <p:spPr>
          <a:xfrm flipV="1">
            <a:off x="2432327" y="5826560"/>
            <a:ext cx="3128030" cy="14183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CF41766F-86D3-48DA-9D4E-0E2023C8ACEF}"/>
              </a:ext>
            </a:extLst>
          </p:cNvPr>
          <p:cNvCxnSpPr>
            <a:cxnSpLocks/>
            <a:stCxn id="20" idx="1"/>
          </p:cNvCxnSpPr>
          <p:nvPr/>
        </p:nvCxnSpPr>
        <p:spPr>
          <a:xfrm rot="10800000" flipV="1">
            <a:off x="8556632" y="3359950"/>
            <a:ext cx="1270955" cy="1206007"/>
          </a:xfrm>
          <a:prstGeom prst="curvedConnector3">
            <a:avLst>
              <a:gd name="adj1" fmla="val 101261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732D6ABD-21BC-4F7C-91EE-7ECE8EA6583D}"/>
              </a:ext>
            </a:extLst>
          </p:cNvPr>
          <p:cNvCxnSpPr>
            <a:cxnSpLocks/>
            <a:stCxn id="14" idx="1"/>
          </p:cNvCxnSpPr>
          <p:nvPr/>
        </p:nvCxnSpPr>
        <p:spPr>
          <a:xfrm rot="10800000" flipV="1">
            <a:off x="8155710" y="2405248"/>
            <a:ext cx="1671876" cy="1883606"/>
          </a:xfrm>
          <a:prstGeom prst="curved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85D7F3C-6BB1-4A05-A3AC-EDA360C64C46}"/>
              </a:ext>
            </a:extLst>
          </p:cNvPr>
          <p:cNvCxnSpPr/>
          <p:nvPr/>
        </p:nvCxnSpPr>
        <p:spPr>
          <a:xfrm>
            <a:off x="8155710" y="6370074"/>
            <a:ext cx="60812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5670408-35C9-48E9-B334-951369C74760}"/>
              </a:ext>
            </a:extLst>
          </p:cNvPr>
          <p:cNvCxnSpPr/>
          <p:nvPr/>
        </p:nvCxnSpPr>
        <p:spPr>
          <a:xfrm>
            <a:off x="7547588" y="6414901"/>
            <a:ext cx="60812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118E956-035D-4421-A731-20086E085C8B}"/>
              </a:ext>
            </a:extLst>
          </p:cNvPr>
          <p:cNvCxnSpPr/>
          <p:nvPr/>
        </p:nvCxnSpPr>
        <p:spPr>
          <a:xfrm>
            <a:off x="6939466" y="6360839"/>
            <a:ext cx="60812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870C244-CAE0-4D74-8F05-0407534515D3}"/>
              </a:ext>
            </a:extLst>
          </p:cNvPr>
          <p:cNvCxnSpPr/>
          <p:nvPr/>
        </p:nvCxnSpPr>
        <p:spPr>
          <a:xfrm>
            <a:off x="6331344" y="6422542"/>
            <a:ext cx="60812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945B658-96D5-43D4-9058-BD68E2E68787}"/>
              </a:ext>
            </a:extLst>
          </p:cNvPr>
          <p:cNvCxnSpPr/>
          <p:nvPr/>
        </p:nvCxnSpPr>
        <p:spPr>
          <a:xfrm>
            <a:off x="5736523" y="6360838"/>
            <a:ext cx="60812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09281C3-77DD-4D05-89B0-1F6BAE6F3E7D}"/>
              </a:ext>
            </a:extLst>
          </p:cNvPr>
          <p:cNvCxnSpPr/>
          <p:nvPr/>
        </p:nvCxnSpPr>
        <p:spPr>
          <a:xfrm>
            <a:off x="5128401" y="6422542"/>
            <a:ext cx="60812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17E6022-79FD-4915-9DDD-156AF7590DE9}"/>
              </a:ext>
            </a:extLst>
          </p:cNvPr>
          <p:cNvSpPr txBox="1"/>
          <p:nvPr/>
        </p:nvSpPr>
        <p:spPr>
          <a:xfrm flipH="1">
            <a:off x="5020348" y="6422601"/>
            <a:ext cx="3920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lain" startAt="60"/>
            </a:pPr>
            <a:r>
              <a:rPr lang="en-US" sz="1000" b="1" dirty="0"/>
              <a:t>            50                40                30                 20                 10                 0</a:t>
            </a:r>
          </a:p>
          <a:p>
            <a:r>
              <a:rPr lang="en-US" sz="1000" b="1" dirty="0"/>
              <a:t>                                                            MILES         </a:t>
            </a:r>
          </a:p>
        </p:txBody>
      </p:sp>
    </p:spTree>
    <p:extLst>
      <p:ext uri="{BB962C8B-B14F-4D97-AF65-F5344CB8AC3E}">
        <p14:creationId xmlns:p14="http://schemas.microsoft.com/office/powerpoint/2010/main" val="1688371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32440</TotalTime>
  <Words>743</Words>
  <Application>Microsoft Office PowerPoint</Application>
  <PresentationFormat>Widescreen</PresentationFormat>
  <Paragraphs>113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CORK 300 1720 – 2020 Water Club of Cork to Royal Cork Yacht Club</vt:lpstr>
      <vt:lpstr>PowerPoint Presentation</vt:lpstr>
      <vt:lpstr>Cork 300 Overall program Layout for Cruisers</vt:lpstr>
      <vt:lpstr>PowerPoint Presentation</vt:lpstr>
      <vt:lpstr>Cruising Grounds SW Ireland - West Cork &amp; Kerry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CORK 300 1720 – 2020 Water Club of Cork to Royal Cork Yacht Club</dc:title>
  <dc:creator>David Curtin</dc:creator>
  <cp:lastModifiedBy>David Curtin</cp:lastModifiedBy>
  <cp:revision>53</cp:revision>
  <cp:lastPrinted>2018-10-03T13:36:14Z</cp:lastPrinted>
  <dcterms:created xsi:type="dcterms:W3CDTF">2018-09-18T22:04:36Z</dcterms:created>
  <dcterms:modified xsi:type="dcterms:W3CDTF">2018-10-31T18:05:07Z</dcterms:modified>
</cp:coreProperties>
</file>